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7" r:id="rId3"/>
    <p:sldId id="338" r:id="rId4"/>
    <p:sldId id="340" r:id="rId5"/>
    <p:sldId id="336" r:id="rId6"/>
    <p:sldId id="337" r:id="rId7"/>
    <p:sldId id="334" r:id="rId8"/>
    <p:sldId id="339" r:id="rId9"/>
    <p:sldId id="331" r:id="rId10"/>
    <p:sldId id="330" r:id="rId11"/>
    <p:sldId id="332" r:id="rId12"/>
    <p:sldId id="285" r:id="rId13"/>
    <p:sldId id="300" r:id="rId14"/>
    <p:sldId id="284" r:id="rId15"/>
    <p:sldId id="333" r:id="rId16"/>
    <p:sldId id="269" r:id="rId17"/>
    <p:sldId id="270" r:id="rId18"/>
    <p:sldId id="318" r:id="rId19"/>
    <p:sldId id="290" r:id="rId20"/>
    <p:sldId id="316" r:id="rId21"/>
    <p:sldId id="320" r:id="rId22"/>
    <p:sldId id="291" r:id="rId23"/>
    <p:sldId id="310" r:id="rId24"/>
    <p:sldId id="317" r:id="rId25"/>
    <p:sldId id="293" r:id="rId26"/>
    <p:sldId id="322" r:id="rId27"/>
    <p:sldId id="295" r:id="rId28"/>
    <p:sldId id="296" r:id="rId29"/>
    <p:sldId id="321" r:id="rId30"/>
    <p:sldId id="276" r:id="rId31"/>
    <p:sldId id="297" r:id="rId32"/>
    <p:sldId id="298" r:id="rId33"/>
    <p:sldId id="275" r:id="rId34"/>
    <p:sldId id="323" r:id="rId35"/>
    <p:sldId id="324" r:id="rId36"/>
    <p:sldId id="278" r:id="rId37"/>
    <p:sldId id="279" r:id="rId38"/>
    <p:sldId id="281" r:id="rId39"/>
    <p:sldId id="342" r:id="rId40"/>
    <p:sldId id="343" r:id="rId41"/>
    <p:sldId id="326" r:id="rId42"/>
    <p:sldId id="329" r:id="rId43"/>
    <p:sldId id="311" r:id="rId44"/>
    <p:sldId id="312" r:id="rId45"/>
    <p:sldId id="313" r:id="rId46"/>
    <p:sldId id="314" r:id="rId47"/>
    <p:sldId id="315" r:id="rId48"/>
    <p:sldId id="34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gineering.linkedin.com/distributed-systems/log-what-every-software-engineer-should-know-about-real-time-datas-unify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eaaDev/EventSourcing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okocheff.com/post/kafka/kafka-in-a-nutshel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A Distributed System Case Study: Apache Kafka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/>
              <a:t>High throughput messaging for diverse consumers</a:t>
            </a:r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015"/>
            <a:ext cx="12192000" cy="5083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13" y="5230417"/>
            <a:ext cx="1220687" cy="1627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6348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34" y="1482145"/>
            <a:ext cx="4997824" cy="3323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7" y="1289456"/>
            <a:ext cx="4572000" cy="370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898" y="2844225"/>
            <a:ext cx="604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031" y="5161837"/>
            <a:ext cx="1220687" cy="1627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7" y="5418675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LinkedIn’s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needs to push billions of messages per day to a wide variety of consumers</a:t>
            </a:r>
          </a:p>
          <a:p>
            <a:r>
              <a:rPr lang="en-US" dirty="0"/>
              <a:t>Real-time processing applied to activity streams</a:t>
            </a:r>
          </a:p>
          <a:p>
            <a:pPr lvl="1"/>
            <a:r>
              <a:rPr lang="en-US" dirty="0"/>
              <a:t>Keep people engaged with the site through social network-supplied content.</a:t>
            </a:r>
          </a:p>
          <a:p>
            <a:r>
              <a:rPr lang="en-US" dirty="0"/>
              <a:t>Asynchronous processing</a:t>
            </a:r>
          </a:p>
          <a:p>
            <a:pPr lvl="1"/>
            <a:r>
              <a:rPr lang="en-US" dirty="0"/>
              <a:t>Find people I may want to connect to</a:t>
            </a:r>
          </a:p>
          <a:p>
            <a:pPr lvl="1"/>
            <a:r>
              <a:rPr lang="en-US" dirty="0"/>
              <a:t>Find topics that may be interesting to me</a:t>
            </a:r>
          </a:p>
          <a:p>
            <a:pPr lvl="1"/>
            <a:r>
              <a:rPr lang="en-US" dirty="0"/>
              <a:t>Identify advertisements that I may be interested in</a:t>
            </a:r>
          </a:p>
          <a:p>
            <a:r>
              <a:rPr lang="en-US" dirty="0"/>
              <a:t>System logs: Identify problems with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Use Case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Consumers must decide when to pull the data</a:t>
            </a:r>
          </a:p>
          <a:p>
            <a:pPr lvl="1"/>
            <a:r>
              <a:rPr lang="en-US" dirty="0"/>
              <a:t>Fast or slow, small or large</a:t>
            </a:r>
          </a:p>
          <a:p>
            <a:r>
              <a:rPr lang="en-US" dirty="0"/>
              <a:t>This means that the messaging system needs to store a lot of data (TBs)</a:t>
            </a:r>
          </a:p>
          <a:p>
            <a:pPr lvl="1"/>
            <a:r>
              <a:rPr lang="en-US" dirty="0"/>
              <a:t>This is not what traditional message systems are designed to do.</a:t>
            </a:r>
          </a:p>
          <a:p>
            <a:pPr lvl="1"/>
            <a:r>
              <a:rPr lang="en-US" dirty="0"/>
              <a:t>Kafka will need an efficient way to find the requested message</a:t>
            </a:r>
          </a:p>
          <a:p>
            <a:r>
              <a:rPr lang="en-US" dirty="0"/>
              <a:t>Virtue from Necessity: support message rewind and replay</a:t>
            </a:r>
          </a:p>
          <a:p>
            <a:pPr lvl="1"/>
            <a:r>
              <a:rPr lang="en-US" dirty="0"/>
              <a:t>This is not a normal operation for a queue, which removes messages after they are delivered.</a:t>
            </a:r>
          </a:p>
          <a:p>
            <a:pPr lvl="1"/>
            <a:r>
              <a:rPr lang="en-US" b="1" dirty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Kafka supports many different types of consumers</a:t>
            </a:r>
          </a:p>
        </p:txBody>
      </p:sp>
    </p:spTree>
    <p:extLst>
      <p:ext uri="{BB962C8B-B14F-4D97-AF65-F5344CB8AC3E}">
        <p14:creationId xmlns:p14="http://schemas.microsoft.com/office/powerpoint/2010/main" val="85069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6155"/>
              </p:ext>
            </p:extLst>
          </p:nvPr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9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Messaging: AMQP,</a:t>
                      </a:r>
                      <a:r>
                        <a:rPr lang="en-US" sz="2400" baseline="0" dirty="0"/>
                        <a:t> JMS, </a:t>
                      </a:r>
                      <a:r>
                        <a:rPr lang="en-US" sz="2400" baseline="0" dirty="0" err="1"/>
                        <a:t>Etc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Brokers</a:t>
                      </a:r>
                      <a:r>
                        <a:rPr lang="en-US" sz="2400" baseline="0" dirty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Brokers are state-full.</a:t>
                      </a:r>
                      <a:r>
                        <a:rPr lang="en-US" sz="2400" baseline="0" dirty="0"/>
                        <a:t> This </a:t>
                      </a:r>
                      <a:r>
                        <a:rPr lang="en-US" sz="2400" baseline="0"/>
                        <a:t>makes broker </a:t>
                      </a:r>
                      <a:r>
                        <a:rPr lang="en-US" sz="2400" baseline="0" dirty="0"/>
                        <a:t>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Messages</a:t>
                      </a:r>
                      <a:r>
                        <a:rPr lang="en-US" sz="2400" baseline="0" dirty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Messages are individually delivered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”At least once”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/>
                        <a:t>Eventual consistency model for messages partitioned across one 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Strong consistency between brokers in a distributed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h</a:t>
                      </a:r>
                      <a:r>
                        <a:rPr lang="en-US" sz="2400" dirty="0"/>
                        <a:t>ighly</a:t>
                      </a:r>
                      <a:r>
                        <a:rPr lang="en-US" sz="2400" baseline="0" dirty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Assumes</a:t>
                      </a:r>
                      <a:r>
                        <a:rPr lang="en-US" sz="2400" baseline="0" dirty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Replay is an add-on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Apache Kafka resembles in some ways the REST architecture (idempotency)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0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 and 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Apache Kafka is a hybrid of a log aggregator and a messaging system</a:t>
            </a:r>
          </a:p>
          <a:p>
            <a:r>
              <a:rPr lang="en-US" dirty="0"/>
              <a:t>Messaging systems</a:t>
            </a:r>
          </a:p>
          <a:p>
            <a:pPr lvl="1"/>
            <a:r>
              <a:rPr lang="en-US" dirty="0"/>
              <a:t>Usually assume low latency of delivery.  Messages are delivered quickly</a:t>
            </a:r>
          </a:p>
          <a:p>
            <a:pPr lvl="2"/>
            <a:r>
              <a:rPr lang="en-US" dirty="0"/>
              <a:t>This doesn’t work for batch systems</a:t>
            </a:r>
          </a:p>
          <a:p>
            <a:pPr lvl="1"/>
            <a:r>
              <a:rPr lang="en-US" dirty="0"/>
              <a:t>Have complicated delivery guarantees that aren’t needed for real-time data</a:t>
            </a:r>
          </a:p>
          <a:p>
            <a:pPr lvl="1"/>
            <a:r>
              <a:rPr lang="en-US" dirty="0"/>
              <a:t>Are not designed for high throughput techniques such as message batching</a:t>
            </a:r>
          </a:p>
          <a:p>
            <a:pPr lvl="1"/>
            <a:r>
              <a:rPr lang="en-US" dirty="0"/>
              <a:t>Weakly designed as distributed systems: consistency rather than availability (CAP)</a:t>
            </a:r>
          </a:p>
          <a:p>
            <a:r>
              <a:rPr lang="en-US" dirty="0"/>
              <a:t>Distributed Log Aggregators (Scribe, Flume, Hedwig)</a:t>
            </a:r>
          </a:p>
          <a:p>
            <a:pPr lvl="1"/>
            <a:r>
              <a:rPr lang="en-US" dirty="0"/>
              <a:t>Are only for server logs</a:t>
            </a:r>
          </a:p>
          <a:p>
            <a:pPr lvl="1"/>
            <a:r>
              <a:rPr lang="en-US" dirty="0"/>
              <a:t>Only support push model: producer sets the rate</a:t>
            </a:r>
          </a:p>
          <a:p>
            <a:pPr lvl="1"/>
            <a:r>
              <a:rPr lang="en-US" dirty="0"/>
              <a:t>Kafka use case: pull model lets consumers set the rate, support rewind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Apache Kafka Terminology: Topic-Based Publish-Subscribe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5160"/>
              </p:ext>
            </p:extLst>
          </p:nvPr>
        </p:nvGraphicFramePr>
        <p:xfrm>
          <a:off x="663388" y="1208180"/>
          <a:ext cx="10515600" cy="4802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label for a stream of messages of a particular type. Kafka further divides topics into partitions.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r>
                        <a:rPr lang="en-US" sz="2800" baseline="0" dirty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</a:t>
                      </a:r>
                      <a:r>
                        <a:rPr lang="en-US" sz="2800" baseline="0" dirty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 that subscribes</a:t>
                      </a:r>
                      <a:r>
                        <a:rPr lang="en-US" sz="2800" baseline="0" dirty="0"/>
                        <a:t> to one or more topics. Kafka generalizes this to </a:t>
                      </a:r>
                      <a:r>
                        <a:rPr lang="en-US" sz="2800" b="1" baseline="0" dirty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Brokers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message producers to consumers</a:t>
            </a:r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Uses Clusters of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cluster of brokers on one or more servers.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uses Zookeeper to manage state of clients and leadership of brokers.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6F662-528F-A049-AE30-757AB2AD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876" y="4850189"/>
            <a:ext cx="2145458" cy="14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Log-Centric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1524000" y="3515452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/>
              <a:t>“The Log: What every software engineer should know about real-time data's unifying abstraction”, Jay Kreps, </a:t>
            </a:r>
            <a:r>
              <a:rPr lang="en-US" dirty="0">
                <a:hlinkClick r:id="rId2"/>
              </a:rPr>
              <a:t>https://engineering.linkedin.com/distributed-systems/log-what-every-software-engineer-should-know-about-real-time-datas-unifying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44A1D-B629-1548-9186-E5037AB1ADDE}"/>
              </a:ext>
            </a:extLst>
          </p:cNvPr>
          <p:cNvSpPr txBox="1"/>
          <p:nvPr/>
        </p:nvSpPr>
        <p:spPr>
          <a:xfrm>
            <a:off x="1524000" y="5182644"/>
            <a:ext cx="9144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 about this next week</a:t>
            </a:r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Brokers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/>
              <a:t>Kafka brokers are designed to be distributed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Messages to each topic are stored in partitions</a:t>
            </a:r>
          </a:p>
          <a:p>
            <a:pPr lvl="1"/>
            <a:r>
              <a:rPr lang="en-US" dirty="0"/>
              <a:t>Partitions are allocated across brokers</a:t>
            </a:r>
          </a:p>
          <a:p>
            <a:r>
              <a:rPr lang="en-US" dirty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and Partitions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brokers</a:t>
            </a: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Kafka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Kafka topics are divided into </a:t>
            </a:r>
            <a:r>
              <a:rPr lang="en-US" i="1" dirty="0"/>
              <a:t>partitions</a:t>
            </a:r>
            <a:r>
              <a:rPr lang="en-US" dirty="0"/>
              <a:t>. </a:t>
            </a:r>
          </a:p>
          <a:p>
            <a:r>
              <a:rPr lang="en-US" dirty="0"/>
              <a:t>Partitions parallelize topics by splitting the data across multiple brokers </a:t>
            </a:r>
          </a:p>
          <a:p>
            <a:r>
              <a:rPr lang="en-US" dirty="0"/>
              <a:t>Each partition can be placed on a separate machine </a:t>
            </a:r>
          </a:p>
          <a:p>
            <a:pPr lvl="1"/>
            <a:r>
              <a:rPr lang="en-US" dirty="0"/>
              <a:t>Allows multiple consumers to read from a topic in parallel. </a:t>
            </a:r>
          </a:p>
          <a:p>
            <a:pPr lvl="1"/>
            <a:r>
              <a:rPr lang="en-US" dirty="0"/>
              <a:t>Topic content size can be larger than physical storage on any one broker</a:t>
            </a:r>
          </a:p>
          <a:p>
            <a:r>
              <a:rPr lang="en-US" dirty="0"/>
              <a:t>Consumers can also be parallelized to read from multiple partitions using consumer groups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guarantees all messages in a partition are time-ordered, but it does not guarantee order across partitions.  Choose partitioning strategies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Sequential, Deterministic Lookups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 access is anathema to Kafka’s goals for high throughput.</a:t>
            </a:r>
          </a:p>
          <a:p>
            <a:r>
              <a:rPr lang="en-US" dirty="0"/>
              <a:t>Partitions consist of one or more segment files</a:t>
            </a:r>
          </a:p>
          <a:p>
            <a:r>
              <a:rPr lang="en-US" dirty="0"/>
              <a:t>Each message stored in a segment file has a local ID that is determined by the size of all the messages that come before.</a:t>
            </a:r>
          </a:p>
          <a:p>
            <a:r>
              <a:rPr lang="en-US" dirty="0"/>
              <a:t>An index stores the message ID of the first message in a segment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Write-Ahead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/>
              <a:t>This is the reverse of the way logging normally works</a:t>
            </a:r>
          </a:p>
          <a:p>
            <a:pPr lvl="1"/>
            <a:r>
              <a:rPr lang="en-US" dirty="0"/>
              <a:t>Why? If the broker needs to be restarted, it reads it log to recover its state.</a:t>
            </a:r>
          </a:p>
          <a:p>
            <a:pPr lvl="1"/>
            <a:r>
              <a:rPr lang="en-US" dirty="0"/>
              <a:t>The way a broker works in recovery mode is the same as the way it works ordinarily.</a:t>
            </a:r>
          </a:p>
          <a:p>
            <a:r>
              <a:rPr lang="en-US" dirty="0"/>
              <a:t>Kafka uses the file system</a:t>
            </a:r>
          </a:p>
          <a:p>
            <a:pPr lvl="1"/>
            <a:r>
              <a:rPr lang="en-US" dirty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Partitions Are Replicated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a leader for a partition replica fails, a follower becomes the new leader</a:t>
            </a:r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Producers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</a:p>
          <a:p>
            <a:r>
              <a:rPr lang="en-US" dirty="0"/>
              <a:t>The producer is responsible for choosing which record to assign to which partition within the topic. </a:t>
            </a:r>
          </a:p>
          <a:p>
            <a:r>
              <a:rPr lang="en-US" dirty="0"/>
              <a:t>This can be done in a round-robin fashion simply to balance load </a:t>
            </a:r>
          </a:p>
          <a:p>
            <a:pPr lvl="1"/>
            <a:r>
              <a:rPr lang="en-US" dirty="0"/>
              <a:t>Other distribution strategies can be used.</a:t>
            </a:r>
          </a:p>
          <a:p>
            <a:r>
              <a:rPr lang="en-US" dirty="0"/>
              <a:t>Producers write to the partition’s leader.</a:t>
            </a:r>
          </a:p>
          <a:p>
            <a:pPr lvl="1"/>
            <a:r>
              <a:rPr lang="en-US" dirty="0"/>
              <a:t>The broker acting as lead for that partition replicates it to other brokers </a:t>
            </a:r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producer writes to Partition 1 of a topic.  Broker 2 is the leader. It writes replicas to Brokers 1 and 3</a:t>
            </a:r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177E-DC07-2346-8432-A1B8575B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State Machines: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59F0-C98E-4F43-8223-E8FA420F6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231805"/>
          </a:xfrm>
        </p:spPr>
        <p:txBody>
          <a:bodyPr>
            <a:normAutofit/>
          </a:bodyPr>
          <a:lstStyle/>
          <a:p>
            <a:r>
              <a:rPr lang="en-US" dirty="0"/>
              <a:t>Think about how you do database backup and restore</a:t>
            </a:r>
          </a:p>
          <a:p>
            <a:pPr lvl="1"/>
            <a:r>
              <a:rPr lang="en-US" dirty="0"/>
              <a:t>Every time you do a Create, Update, or Delete, you change the DB state</a:t>
            </a:r>
          </a:p>
          <a:p>
            <a:pPr lvl="1"/>
            <a:r>
              <a:rPr lang="en-US" dirty="0"/>
              <a:t>You need to store both the data and all the operations that got you to the current state.</a:t>
            </a:r>
          </a:p>
          <a:p>
            <a:pPr lvl="1"/>
            <a:r>
              <a:rPr lang="en-US" dirty="0"/>
              <a:t>You can use this information to completely replicate the state of the DB on another server if you have a crash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76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groups contain one or more consumers of a particular topic.</a:t>
            </a:r>
          </a:p>
          <a:p>
            <a:pPr lvl="1"/>
            <a:r>
              <a:rPr lang="en-US" dirty="0"/>
              <a:t>Many consumer groups can subscribe to the same topic.</a:t>
            </a:r>
          </a:p>
          <a:p>
            <a:pPr lvl="1"/>
            <a:r>
              <a:rPr lang="en-US" dirty="0"/>
              <a:t>A consumer group is whatever is useful for a particular consuming application</a:t>
            </a:r>
          </a:p>
          <a:p>
            <a:r>
              <a:rPr lang="en-US" dirty="0"/>
              <a:t>Only one member of a consumer group consumes the messages in a partition</a:t>
            </a:r>
          </a:p>
          <a:p>
            <a:pPr lvl="1"/>
            <a:r>
              <a:rPr lang="en-US" dirty="0"/>
              <a:t>Avoid locking and other state management issues</a:t>
            </a:r>
          </a:p>
          <a:p>
            <a:r>
              <a:rPr lang="en-US" dirty="0"/>
              <a:t>Kafka wants to divide messages stored on brokers evenly among consumers for load balancing</a:t>
            </a:r>
          </a:p>
          <a:p>
            <a:pPr lvl="1"/>
            <a:r>
              <a:rPr lang="en-US" dirty="0"/>
              <a:t>But keep it simple, avoid complicated coordination.</a:t>
            </a:r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and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Kafka lets you collect consumers into consumer groups</a:t>
            </a:r>
          </a:p>
          <a:p>
            <a:r>
              <a:rPr lang="en-US" dirty="0"/>
              <a:t>In a group, each consumer instance is associated with a specific partition.</a:t>
            </a:r>
          </a:p>
          <a:p>
            <a:r>
              <a:rPr lang="en-US" dirty="0"/>
              <a:t>Collectively, a group receives all messages on a topic.</a:t>
            </a:r>
          </a:p>
          <a:p>
            <a:r>
              <a:rPr lang="en-US" dirty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60951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Consumer groups resemble queues</a:t>
            </a:r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Consumer Load Balancing: All consumers are in one group</a:t>
            </a:r>
          </a:p>
          <a:p>
            <a:pPr lvl="1"/>
            <a:r>
              <a:rPr lang="en-US" dirty="0"/>
              <a:t>Consumer Group B, previous slide</a:t>
            </a:r>
          </a:p>
          <a:p>
            <a:r>
              <a:rPr lang="en-US" dirty="0"/>
              <a:t>Broadcast: each consumer is its own group</a:t>
            </a:r>
          </a:p>
          <a:p>
            <a:pPr lvl="1"/>
            <a:r>
              <a:rPr lang="en-US" dirty="0"/>
              <a:t>Each consumer receives messages from all partitions</a:t>
            </a:r>
          </a:p>
          <a:p>
            <a:r>
              <a:rPr lang="en-US" dirty="0"/>
              <a:t>Partition Load Balancing: N(Partitions) &gt; N(Consumer Groups)</a:t>
            </a:r>
          </a:p>
          <a:p>
            <a:pPr lvl="1"/>
            <a:r>
              <a:rPr lang="en-US" dirty="0"/>
              <a:t>Consumer Group A, previous slide</a:t>
            </a:r>
          </a:p>
          <a:p>
            <a:pPr lvl="1"/>
            <a:r>
              <a:rPr lang="en-US" dirty="0"/>
              <a:t>But messages between partitions may not be ordered</a:t>
            </a:r>
          </a:p>
          <a:p>
            <a:r>
              <a:rPr lang="en-US" dirty="0"/>
              <a:t>Consumer ordering: N(Partitions) == N(Consumers in a Group)</a:t>
            </a:r>
          </a:p>
          <a:p>
            <a:pPr lvl="1"/>
            <a:r>
              <a:rPr lang="en-US" dirty="0"/>
              <a:t>Each member gets messages from only one partition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assume round-robin message distribution to partitions.  Note message order is preserved only within a partition</a:t>
            </a:r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Rewinding and Replaying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Kafka persistently stores messages much longer than conventional messaging systems</a:t>
            </a:r>
          </a:p>
          <a:p>
            <a:pPr lvl="1"/>
            <a:r>
              <a:rPr lang="en-US" dirty="0"/>
              <a:t>Doesn’t assume low-latency delivery. </a:t>
            </a:r>
          </a:p>
          <a:p>
            <a:r>
              <a:rPr lang="en-US" dirty="0"/>
              <a:t>The state of a topic is the message order, stored in partition files.</a:t>
            </a:r>
          </a:p>
          <a:p>
            <a:r>
              <a:rPr lang="en-US" dirty="0"/>
              <a:t>A consumer can request the same messages many times if it needs to.</a:t>
            </a:r>
          </a:p>
          <a:p>
            <a:pPr lvl="1"/>
            <a:r>
              <a:rPr lang="en-US" dirty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/>
              <a:t>Recall Blue-Green deployments</a:t>
            </a:r>
          </a:p>
          <a:p>
            <a:pPr lvl="1"/>
            <a:r>
              <a:rPr lang="en-US" dirty="0"/>
              <a:t>Or the consumer may have crashed before processing the message</a:t>
            </a:r>
          </a:p>
          <a:p>
            <a:pPr lvl="1"/>
            <a:r>
              <a:rPr lang="en-US" dirty="0"/>
              <a:t>This is NOT a typical queue pattern.</a:t>
            </a:r>
          </a:p>
          <a:p>
            <a:r>
              <a:rPr lang="en-US" dirty="0"/>
              <a:t>Rewinding is much more straightforward in a pull-based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and Zookeeper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brokers, consumers, and producers</a:t>
            </a:r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/>
                        <a:t>Zookeeper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Node</a:t>
                      </a:r>
                      <a:r>
                        <a:rPr lang="en-US" sz="2400" baseline="0" dirty="0"/>
                        <a:t> Type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Broker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brokers’ host names,</a:t>
                      </a:r>
                      <a:r>
                        <a:rPr lang="en-US" sz="2400" baseline="0" dirty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Consumer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</a:t>
                      </a:r>
                      <a:r>
                        <a:rPr lang="en-US" sz="2400" baseline="0" dirty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Ownership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the ID of the consumer</a:t>
                      </a:r>
                      <a:r>
                        <a:rPr lang="en-US" sz="2400" baseline="0" dirty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Offset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Stores the last consumed message in a partition</a:t>
                      </a:r>
                      <a:r>
                        <a:rPr lang="en-US" sz="2400" baseline="0" dirty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PERSISTENT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Each consumer places a watch on the broker registry and the consumer registry and will be notified if anything changes.  </a:t>
            </a:r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chooses “at least once” delivery.  </a:t>
            </a:r>
          </a:p>
          <a:p>
            <a:pPr lvl="1"/>
            <a:r>
              <a:rPr lang="en-US" dirty="0"/>
              <a:t>It is up to the consuming application to know what to do with duplicates</a:t>
            </a:r>
          </a:p>
          <a:p>
            <a:pPr lvl="1"/>
            <a:r>
              <a:rPr lang="en-US" dirty="0"/>
              <a:t>Duplicates are rare, occur when an “owning” consumer crashes and is replaced</a:t>
            </a:r>
          </a:p>
          <a:p>
            <a:pPr lvl="1"/>
            <a:r>
              <a:rPr lang="en-US" b="1" dirty="0"/>
              <a:t>Two-phase commits </a:t>
            </a:r>
            <a:r>
              <a:rPr lang="en-US" dirty="0"/>
              <a:t>are the classic way to ensure “exactly once” delivery.</a:t>
            </a:r>
          </a:p>
          <a:p>
            <a:r>
              <a:rPr lang="en-US" dirty="0"/>
              <a:t> Messages from a specific partition are guaranteed to come in order.</a:t>
            </a:r>
          </a:p>
          <a:p>
            <a:r>
              <a:rPr lang="en-US" dirty="0"/>
              <a:t>Kafka stores a </a:t>
            </a:r>
            <a:r>
              <a:rPr lang="en-US" b="1" dirty="0"/>
              <a:t>CRC</a:t>
            </a:r>
            <a:r>
              <a:rPr lang="en-US" dirty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Message Payload?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 supports clients in multiple programming languages.</a:t>
            </a:r>
          </a:p>
          <a:p>
            <a:r>
              <a:rPr lang="en-US" dirty="0"/>
              <a:t>This means that the message must be serialized in a programming language-neutral format.</a:t>
            </a:r>
          </a:p>
          <a:p>
            <a:r>
              <a:rPr lang="en-US" dirty="0"/>
              <a:t>You can make your own with JSON or XML</a:t>
            </a:r>
          </a:p>
          <a:p>
            <a:r>
              <a:rPr lang="en-US" dirty="0"/>
              <a:t>Kafka also supports Apache Avro, which is a schema-based binary serialization format.</a:t>
            </a:r>
          </a:p>
          <a:p>
            <a:pPr lvl="1"/>
            <a:r>
              <a:rPr lang="en-US" dirty="0"/>
              <a:t>Compare Avro with Apache Thrift and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F58A-57F9-9E48-9707-176CA831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Kafka a Good Choice for You?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0DD17-180A-7440-931E-71C74023C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Think about your requirements for routing messages to replicated services. Can you map these to publishers, topics, partitions and consumer groups?</a:t>
            </a:r>
          </a:p>
        </p:txBody>
      </p:sp>
    </p:spTree>
    <p:extLst>
      <p:ext uri="{BB962C8B-B14F-4D97-AF65-F5344CB8AC3E}">
        <p14:creationId xmlns:p14="http://schemas.microsoft.com/office/powerpoint/2010/main" val="314373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B1B-3E56-6447-A5E3-B7551F5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State Machines: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FF4A-A3E5-DC45-8D3B-DAC4A4663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717455"/>
          </a:xfrm>
        </p:spPr>
        <p:txBody>
          <a:bodyPr/>
          <a:lstStyle/>
          <a:p>
            <a:r>
              <a:rPr lang="en-US" dirty="0"/>
              <a:t>Think about Git </a:t>
            </a:r>
          </a:p>
          <a:p>
            <a:pPr lvl="1"/>
            <a:r>
              <a:rPr lang="en-US" dirty="0"/>
              <a:t>Git stores all the commits as diffs from the previous commit.</a:t>
            </a:r>
          </a:p>
          <a:p>
            <a:pPr lvl="1"/>
            <a:r>
              <a:rPr lang="en-US" dirty="0"/>
              <a:t>You can restore any previous state of the code base</a:t>
            </a:r>
          </a:p>
          <a:p>
            <a:r>
              <a:rPr lang="en-US" dirty="0"/>
              <a:t>These are examples of Event Sourcing</a:t>
            </a:r>
          </a:p>
          <a:p>
            <a:pPr lvl="1"/>
            <a:r>
              <a:rPr lang="en-US" dirty="0">
                <a:hlinkClick r:id="rId2"/>
              </a:rPr>
              <a:t>https://martinfowler.com/eaaDev/EventSourcing.html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B47E7-8F68-BC44-8235-11F47BB14AD1}"/>
              </a:ext>
            </a:extLst>
          </p:cNvPr>
          <p:cNvSpPr txBox="1"/>
          <p:nvPr/>
        </p:nvSpPr>
        <p:spPr>
          <a:xfrm>
            <a:off x="838200" y="5417820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We’ll apply these concepts to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529643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75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Kafka, Airavata,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thought exercises</a:t>
            </a:r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Three </a:t>
            </a:r>
            <a:r>
              <a:rPr lang="en-US" sz="3200" dirty="0" err="1"/>
              <a:t>microservices</a:t>
            </a:r>
            <a:r>
              <a:rPr lang="en-US" sz="3200" dirty="0"/>
              <a:t>, replicated</a:t>
            </a:r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Distributed Systems Principals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Kafka, logs, and REST</a:t>
            </a:r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Log-Centric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servers use a replicated log to maintain a consistent state</a:t>
            </a:r>
          </a:p>
          <a:p>
            <a:r>
              <a:rPr lang="en-US" dirty="0"/>
              <a:t>The log records system states as sequential messages.</a:t>
            </a:r>
          </a:p>
          <a:p>
            <a:r>
              <a:rPr lang="en-US" dirty="0"/>
              <a:t>New servers can be added to expand the system or replace malfunctioning servers by reading the log</a:t>
            </a:r>
          </a:p>
          <a:p>
            <a:pPr lvl="1"/>
            <a:r>
              <a:rPr lang="en-US" dirty="0"/>
              <a:t>No in-memory state needs to be preserved</a:t>
            </a:r>
          </a:p>
          <a:p>
            <a:r>
              <a:rPr lang="en-US" dirty="0"/>
              <a:t>The server just needs to know that it has an uncorrupted (not necessarily latest) version of the log.</a:t>
            </a:r>
          </a:p>
          <a:p>
            <a:r>
              <a:rPr lang="en-US" dirty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is a log-oriented system that can be used to build other log-oriented systems</a:t>
            </a:r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just leaves one little problem...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How do you keep the log replicas up to date?</a:t>
            </a:r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/>
                        <a:t>Primary-Backup</a:t>
                      </a:r>
                      <a:r>
                        <a:rPr lang="en-US" sz="2400" baseline="0" dirty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Quorum</a:t>
                      </a:r>
                      <a:r>
                        <a:rPr lang="en-US" sz="2400" baseline="0" dirty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awaits the appending to </a:t>
                      </a:r>
                      <a:r>
                        <a:rPr lang="en-US" sz="2400" b="1" dirty="0"/>
                        <a:t>all</a:t>
                      </a:r>
                      <a:r>
                        <a:rPr lang="en-US" sz="2400" dirty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waits on </a:t>
                      </a:r>
                      <a:r>
                        <a:rPr lang="en-US" sz="2400" b="1" dirty="0"/>
                        <a:t>only a majority</a:t>
                      </a:r>
                      <a:r>
                        <a:rPr lang="en-US" sz="2400" dirty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Supports strong consistency for distributed READS, but doesn’t scale easily and has</a:t>
                      </a:r>
                      <a:r>
                        <a:rPr lang="en-US" sz="2400" baseline="0" dirty="0"/>
                        <a:t> lower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Supports</a:t>
                      </a:r>
                      <a:r>
                        <a:rPr lang="en-US" sz="2400" baseline="0" dirty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If a master is lost, elect a new leader</a:t>
                      </a:r>
                      <a:r>
                        <a:rPr lang="en-US" sz="2400" baseline="0" dirty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State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brokers are stateless</a:t>
            </a:r>
          </a:p>
          <a:p>
            <a:pPr lvl="1"/>
            <a:r>
              <a:rPr lang="en-US" dirty="0"/>
              <a:t>They don’t track which messages a client has consumed or not. </a:t>
            </a:r>
          </a:p>
          <a:p>
            <a:pPr lvl="1"/>
            <a:r>
              <a:rPr lang="en-US" dirty="0"/>
              <a:t>This is the client’s job</a:t>
            </a:r>
          </a:p>
          <a:p>
            <a:pPr lvl="1"/>
            <a:r>
              <a:rPr lang="en-US" dirty="0"/>
              <a:t>Brokers simply send whatever the client requests</a:t>
            </a:r>
          </a:p>
          <a:p>
            <a:pPr lvl="1"/>
            <a:r>
              <a:rPr lang="en-US" dirty="0"/>
              <a:t>Compare to REST</a:t>
            </a:r>
          </a:p>
          <a:p>
            <a:r>
              <a:rPr lang="en-US" dirty="0"/>
              <a:t>Brokers eventually must delete data</a:t>
            </a:r>
          </a:p>
          <a:p>
            <a:pPr lvl="1"/>
            <a:r>
              <a:rPr lang="en-US" dirty="0"/>
              <a:t>How does a broker know if all consumers have retrieved data?</a:t>
            </a:r>
          </a:p>
          <a:p>
            <a:pPr lvl="1"/>
            <a:r>
              <a:rPr lang="en-US" dirty="0"/>
              <a:t>It doesn’t. Kafka has a Service Level Agreement:</a:t>
            </a:r>
          </a:p>
          <a:p>
            <a:pPr lvl="2"/>
            <a:r>
              <a:rPr lang="en-US" dirty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EFF9-71C7-984F-A193-DCF9D909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EE75-B3E9-1547-9D1D-79B2EDBB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6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Three </a:t>
            </a:r>
            <a:r>
              <a:rPr lang="en-US" sz="3200" dirty="0" err="1"/>
              <a:t>microservices</a:t>
            </a:r>
            <a:r>
              <a:rPr lang="en-US" sz="3200" dirty="0"/>
              <a:t>, replicated</a:t>
            </a:r>
          </a:p>
        </p:txBody>
      </p:sp>
    </p:spTree>
    <p:extLst>
      <p:ext uri="{BB962C8B-B14F-4D97-AF65-F5344CB8AC3E}">
        <p14:creationId xmlns:p14="http://schemas.microsoft.com/office/powerpoint/2010/main" val="62988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Messaging systems are a good way to deliver messages to service replicas.</a:t>
            </a:r>
          </a:p>
          <a:p>
            <a:pPr lvl="1"/>
            <a:r>
              <a:rPr lang="en-US" dirty="0"/>
              <a:t>Each replica of a service gets a message</a:t>
            </a:r>
          </a:p>
          <a:p>
            <a:r>
              <a:rPr lang="en-US" dirty="0"/>
              <a:t>Topics are a good way to associate message types with different service groupings.</a:t>
            </a:r>
          </a:p>
          <a:p>
            <a:pPr lvl="1"/>
            <a:r>
              <a:rPr lang="en-US" dirty="0"/>
              <a:t>Application manager and metadata manager</a:t>
            </a:r>
          </a:p>
          <a:p>
            <a:r>
              <a:rPr lang="en-US" dirty="0"/>
              <a:t>If you aren’t already using a messaging approach, you’ll have to invent one to manage message distributions to your replicas.</a:t>
            </a:r>
          </a:p>
          <a:p>
            <a:pPr lvl="1"/>
            <a:r>
              <a:rPr lang="en-US" b="1" dirty="0"/>
              <a:t>Don’t invent when you can use someone else’s solution</a:t>
            </a:r>
          </a:p>
          <a:p>
            <a:pPr lvl="2"/>
            <a:r>
              <a:rPr lang="en-US" dirty="0"/>
              <a:t>Especially if that solution is used to run multi-billion dollar companies. </a:t>
            </a:r>
          </a:p>
          <a:p>
            <a:pPr lvl="1"/>
            <a:r>
              <a:rPr lang="en-US" dirty="0"/>
              <a:t>We’ve covered how to do this with RabbitMQ</a:t>
            </a:r>
          </a:p>
          <a:p>
            <a:pPr lvl="1"/>
            <a:r>
              <a:rPr lang="en-US" dirty="0"/>
              <a:t>In this lecture, we’ll look at an alternative approach with Apache Kafka.</a:t>
            </a:r>
          </a:p>
        </p:txBody>
      </p:sp>
    </p:spTree>
    <p:extLst>
      <p:ext uri="{BB962C8B-B14F-4D97-AF65-F5344CB8AC3E}">
        <p14:creationId xmlns:p14="http://schemas.microsoft.com/office/powerpoint/2010/main" val="72824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</a:p>
          <a:p>
            <a:r>
              <a:rPr lang="en-US" dirty="0"/>
              <a:t>Wang,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>
                <a:hlinkClick r:id="rId2"/>
              </a:rPr>
              <a:t>https://sookocheff.com/post/kafka/kafka-in-a-nutshell/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92D6-4CCB-1349-ADA6-42056123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and 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2DA7-D4CA-AC43-9CF1-008DE5EB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Apache Zookeeper could be used to build a messaging system</a:t>
            </a:r>
          </a:p>
          <a:p>
            <a:pPr lvl="1"/>
            <a:r>
              <a:rPr lang="en-US" dirty="0"/>
              <a:t>Yahoo actually did this</a:t>
            </a:r>
          </a:p>
          <a:p>
            <a:r>
              <a:rPr lang="en-US" dirty="0"/>
              <a:t>In practice, this doesn’t work well.  One reason is that Zookeeper’s design assumes small, in-memory storage.</a:t>
            </a:r>
          </a:p>
          <a:p>
            <a:r>
              <a:rPr lang="en-US" dirty="0"/>
              <a:t>So you’d really need to extend Zookeeper so that it could handle larger amounts of messages, storage, and other useful features</a:t>
            </a:r>
          </a:p>
          <a:p>
            <a:r>
              <a:rPr lang="en-US" dirty="0"/>
              <a:t>Apache Kafka does just that (from a somewhat skewed point of view)</a:t>
            </a:r>
          </a:p>
        </p:txBody>
      </p:sp>
    </p:spTree>
    <p:extLst>
      <p:ext uri="{BB962C8B-B14F-4D97-AF65-F5344CB8AC3E}">
        <p14:creationId xmlns:p14="http://schemas.microsoft.com/office/powerpoint/2010/main" val="441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66" y="365125"/>
            <a:ext cx="11188534" cy="1325563"/>
          </a:xfrm>
        </p:spPr>
        <p:txBody>
          <a:bodyPr/>
          <a:lstStyle/>
          <a:p>
            <a:r>
              <a:rPr lang="en-US" dirty="0"/>
              <a:t>Apache Kafka versus RabbitMQ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82" y="1834028"/>
            <a:ext cx="3310218" cy="4413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6" y="2190083"/>
            <a:ext cx="4879409" cy="324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700" y="3394954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4405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6035</TotalTime>
  <Words>2422</Words>
  <Application>Microsoft Macintosh PowerPoint</Application>
  <PresentationFormat>Widescreen</PresentationFormat>
  <Paragraphs>290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 Distributed System Case Study: Apache Kafka</vt:lpstr>
      <vt:lpstr>Log-Centric Architecture</vt:lpstr>
      <vt:lpstr>Logs and State Machines: Example 1</vt:lpstr>
      <vt:lpstr>Logs and State Machines: Example 2</vt:lpstr>
      <vt:lpstr>PowerPoint Presentation</vt:lpstr>
      <vt:lpstr>Messaging and Microservices</vt:lpstr>
      <vt:lpstr>Lecture Sources</vt:lpstr>
      <vt:lpstr>Kafka and Zookeeper</vt:lpstr>
      <vt:lpstr>Apache Kafka versus RabbitMQ</vt:lpstr>
      <vt:lpstr>PowerPoint Presentation</vt:lpstr>
      <vt:lpstr>PowerPoint Presentation</vt:lpstr>
      <vt:lpstr>LinkedIn’s Requirements</vt:lpstr>
      <vt:lpstr>Consequences of Use Case Requirements</vt:lpstr>
      <vt:lpstr>PowerPoint Presentation</vt:lpstr>
      <vt:lpstr>PowerPoint Presentation</vt:lpstr>
      <vt:lpstr>Apache Kafka and Related Work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Is Kafka a Good Choice for You?</vt:lpstr>
      <vt:lpstr>PowerPoint Presentation</vt:lpstr>
      <vt:lpstr>Kafka, Airavata, and Microservices</vt:lpstr>
      <vt:lpstr>PowerPoint Presentation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Marlon Pierce</dc:creator>
  <cp:keywords/>
  <dc:description/>
  <cp:lastModifiedBy>Pierce, Marlon</cp:lastModifiedBy>
  <cp:revision>198</cp:revision>
  <dcterms:created xsi:type="dcterms:W3CDTF">2017-10-16T19:07:58Z</dcterms:created>
  <dcterms:modified xsi:type="dcterms:W3CDTF">2019-03-22T18:23:39Z</dcterms:modified>
  <cp:category/>
</cp:coreProperties>
</file>